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3" r:id="rId9"/>
    <p:sldId id="268" r:id="rId10"/>
    <p:sldId id="274" r:id="rId11"/>
    <p:sldId id="260" r:id="rId12"/>
    <p:sldId id="262" r:id="rId13"/>
    <p:sldId id="275" r:id="rId14"/>
    <p:sldId id="261" r:id="rId15"/>
    <p:sldId id="266" r:id="rId16"/>
    <p:sldId id="264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8BEB0-BA81-2922-9C51-6393A3F46B14}" v="160" dt="2025-02-11T15:06:28.140"/>
    <p1510:client id="{547C4AD7-D17E-7B98-819D-4D8662A7440D}" v="31" dt="2025-02-11T15:24:08.479"/>
    <p1510:client id="{86D0F0E7-E9CB-2374-8353-6440CC5BD85D}" v="537" dt="2025-02-13T09:30:47.492"/>
    <p1510:client id="{8D3AA2A9-C5D2-4E16-FD86-21D5FEAF688F}" v="3" dt="2025-02-11T16:11:02.923"/>
    <p1510:client id="{A4B8505A-8516-F768-C385-78C837BE4BD9}" v="5" dt="2025-02-11T16:15:32.761"/>
    <p1510:client id="{B9AA2EA8-CBB4-B772-9886-E15B5C56BA57}" v="6" dt="2025-02-11T15:28:27.157"/>
    <p1510:client id="{CD5143C6-953B-42F2-9511-6A71460DB12A}" v="468" dt="2025-02-12T08:15:49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56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12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895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82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291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34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062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386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63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733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36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340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59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06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504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79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07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098330-4FDF-4BA5-BF86-93612C8D0C2B}" type="datetimeFigureOut">
              <a:rPr lang="nb-NO" smtClean="0"/>
              <a:t>13.02.2025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180D9-CC9F-47A1-85AF-035C0FC77F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534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minskole.no/salange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inskole.no/salang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A7C480B-B59E-8552-015D-9E3A2202C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951" y="320231"/>
            <a:ext cx="8404645" cy="2836567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A44676EA-FC54-5EEA-423D-637E9A090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3333260"/>
            <a:ext cx="9163757" cy="2047885"/>
          </a:xfrm>
        </p:spPr>
        <p:txBody>
          <a:bodyPr anchor="ctr">
            <a:normAutofit/>
          </a:bodyPr>
          <a:lstStyle/>
          <a:p>
            <a:r>
              <a:rPr lang="nb-NO" sz="3600">
                <a:solidFill>
                  <a:schemeClr val="tx2"/>
                </a:solidFill>
              </a:rPr>
              <a:t>Velkommen til informasjonsmøte </a:t>
            </a:r>
          </a:p>
          <a:p>
            <a:r>
              <a:rPr lang="nb-NO">
                <a:solidFill>
                  <a:schemeClr val="tx2"/>
                </a:solidFill>
              </a:rPr>
              <a:t>Tirsdag 11. februar</a:t>
            </a:r>
          </a:p>
        </p:txBody>
      </p:sp>
    </p:spTree>
    <p:extLst>
      <p:ext uri="{BB962C8B-B14F-4D97-AF65-F5344CB8AC3E}">
        <p14:creationId xmlns:p14="http://schemas.microsoft.com/office/powerpoint/2010/main" val="230390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7589B9-5567-11F9-B61C-4D841A57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Håvard Tjora -</a:t>
            </a:r>
            <a:br>
              <a:rPr lang="nb-NO"/>
            </a:br>
            <a:r>
              <a:rPr lang="nb-NO"/>
              <a:t>Til diskusjon. Hva tenker du om dette utsagnet?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69C2512E-6213-3423-9270-E0CE992E5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2785010"/>
            <a:ext cx="9601196" cy="2862780"/>
          </a:xfrm>
        </p:spPr>
      </p:pic>
    </p:spTree>
    <p:extLst>
      <p:ext uri="{BB962C8B-B14F-4D97-AF65-F5344CB8AC3E}">
        <p14:creationId xmlns:p14="http://schemas.microsoft.com/office/powerpoint/2010/main" val="35578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EE15D8F5-87D0-452C-93FB-8CA3F98D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79BCF8C7-8464-4B36-AF07-C89E5129E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49" name="Picture 1048">
              <a:extLst>
                <a:ext uri="{FF2B5EF4-FFF2-40B4-BE49-F238E27FC236}">
                  <a16:creationId xmlns:a16="http://schemas.microsoft.com/office/drawing/2014/main" id="{69A16566-722B-41C8-8B9F-B133B71E2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5F929A8C-ADE2-462E-A437-C028E4648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pic>
          <p:nvPicPr>
            <p:cNvPr id="1051" name="Picture 1050">
              <a:extLst>
                <a:ext uri="{FF2B5EF4-FFF2-40B4-BE49-F238E27FC236}">
                  <a16:creationId xmlns:a16="http://schemas.microsoft.com/office/drawing/2014/main" id="{117397E4-1968-4513-988E-69C130AC1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DA0B6105-4183-4AEC-BDB1-E67B7B2C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2E93DB34-D83C-AF1D-2079-069FEBE7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>
            <a:normAutofit/>
          </a:bodyPr>
          <a:lstStyle/>
          <a:p>
            <a:r>
              <a:rPr lang="nb-NO"/>
              <a:t>Skole/SFO/hjem samarbeid</a:t>
            </a:r>
          </a:p>
        </p:txBody>
      </p:sp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5A8B956C-6D95-401E-8C33-997227D9D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E6B32C17-3AAC-81A1-D257-403098D818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79" r="24561" b="-3"/>
          <a:stretch/>
        </p:blipFill>
        <p:spPr>
          <a:xfrm>
            <a:off x="914401" y="3153522"/>
            <a:ext cx="2597908" cy="241890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887236-378E-54E1-BD70-A99D70C68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r="4234"/>
          <a:stretch/>
        </p:blipFill>
        <p:spPr bwMode="auto">
          <a:xfrm>
            <a:off x="3837973" y="3153522"/>
            <a:ext cx="2229372" cy="2418902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BEC607-4040-5058-C0FC-4A460BDE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33" y="1158023"/>
            <a:ext cx="4528947" cy="4696335"/>
          </a:xfrm>
        </p:spPr>
        <p:txBody>
          <a:bodyPr>
            <a:normAutofit fontScale="85000" lnSpcReduction="20000"/>
          </a:bodyPr>
          <a:lstStyle/>
          <a:p>
            <a:r>
              <a:rPr lang="nb-NO"/>
              <a:t>Bruker Visma flyt skole for å </a:t>
            </a:r>
          </a:p>
          <a:p>
            <a:pPr lvl="1"/>
            <a:r>
              <a:rPr lang="nb-NO"/>
              <a:t>Registrere fravær</a:t>
            </a:r>
          </a:p>
          <a:p>
            <a:pPr lvl="1"/>
            <a:r>
              <a:rPr lang="nb-NO"/>
              <a:t>Sende meldinger til hverandre skole/SFO/hjem</a:t>
            </a:r>
          </a:p>
          <a:p>
            <a:pPr lvl="1"/>
            <a:r>
              <a:rPr lang="nb-NO"/>
              <a:t>Sende gruppemeldinger</a:t>
            </a:r>
          </a:p>
          <a:p>
            <a:pPr lvl="1"/>
            <a:r>
              <a:rPr lang="nb-NO"/>
              <a:t>Samtykkeskjema</a:t>
            </a:r>
          </a:p>
          <a:p>
            <a:pPr lvl="1"/>
            <a:r>
              <a:rPr lang="nb-NO"/>
              <a:t>Vurderinger</a:t>
            </a:r>
          </a:p>
          <a:p>
            <a:pPr lvl="1"/>
            <a:r>
              <a:rPr lang="nb-NO"/>
              <a:t>Opphold knyttet til SFO</a:t>
            </a:r>
          </a:p>
          <a:p>
            <a:pPr lvl="1"/>
            <a:r>
              <a:rPr lang="nb-NO"/>
              <a:t>Tilstedeværelse på SFO og beskjeder</a:t>
            </a:r>
          </a:p>
          <a:p>
            <a:pPr lvl="2"/>
            <a:r>
              <a:rPr lang="nb-NO"/>
              <a:t>Frist til kl. 12.00. Ring etter dette: 92046529</a:t>
            </a:r>
          </a:p>
          <a:p>
            <a:r>
              <a:rPr lang="nb-NO"/>
              <a:t>Det er viktig at begge foreldre ligger inne med fødsels og personnummer. Det er det som knytter en til barnet sitt og muligheten til å benytte appen.</a:t>
            </a:r>
          </a:p>
          <a:p>
            <a:pPr lvl="1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DB262D3-3D73-2E8C-B4FD-C18E045BE52D}"/>
              </a:ext>
            </a:extLst>
          </p:cNvPr>
          <p:cNvSpPr txBox="1"/>
          <p:nvPr/>
        </p:nvSpPr>
        <p:spPr>
          <a:xfrm>
            <a:off x="1346233" y="2417645"/>
            <a:ext cx="6117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9CB38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7"/>
              </a:rPr>
              <a:t>https://minskole.no/salangen</a:t>
            </a: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81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2645B4-6A43-AFEA-B011-A32C71B1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Innmelding til skolen og SFO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13AF0A-55ED-FC46-AD73-032BF9A11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>
                <a:hlinkClick r:id="rId2"/>
              </a:rPr>
              <a:t>https://minskole.no/salangen</a:t>
            </a:r>
            <a:endParaRPr lang="nb-NO"/>
          </a:p>
          <a:p>
            <a:r>
              <a:rPr lang="nb-NO"/>
              <a:t>Frist for innmelding til skole er </a:t>
            </a:r>
            <a:r>
              <a:rPr lang="nb-NO" b="1"/>
              <a:t>1 mars</a:t>
            </a:r>
          </a:p>
          <a:p>
            <a:r>
              <a:rPr lang="nb-NO"/>
              <a:t>Frist for innmelding til SFO er </a:t>
            </a:r>
            <a:r>
              <a:rPr lang="nb-NO" b="1"/>
              <a:t>12 mars</a:t>
            </a:r>
            <a:r>
              <a:rPr lang="nb-NO"/>
              <a:t>.</a:t>
            </a:r>
          </a:p>
          <a:p>
            <a:r>
              <a:rPr lang="nb-NO"/>
              <a:t>På SFO betaler man for 11 måneder. Den betalingsfrie måneden er august</a:t>
            </a:r>
          </a:p>
          <a:p>
            <a:pPr lvl="1"/>
            <a:r>
              <a:rPr lang="nb-NO"/>
              <a:t>Når dere melder inn til SFO:</a:t>
            </a:r>
          </a:p>
          <a:p>
            <a:pPr lvl="2"/>
            <a:r>
              <a:rPr lang="nb-NO"/>
              <a:t>Oppstart 1 august. Noter ned hvilken dato dere ønsker oppstart på.</a:t>
            </a:r>
          </a:p>
          <a:p>
            <a:pPr lvl="2"/>
            <a:r>
              <a:rPr lang="nb-NO"/>
              <a:t>Noter hvilken dag dere ønsker å benytte ved kun 12 timer gratis SFO</a:t>
            </a:r>
            <a:r>
              <a:rPr lang="nb-NO" dirty="0"/>
              <a:t>,</a:t>
            </a:r>
            <a:r>
              <a:rPr lang="nb-NO"/>
              <a:t> allergi barnet har</a:t>
            </a:r>
            <a:r>
              <a:rPr lang="nb-NO" dirty="0"/>
              <a:t> og hvem som kan hente utenom mamma og pappa</a:t>
            </a:r>
            <a:r>
              <a:rPr lang="nb-NO"/>
              <a:t>.</a:t>
            </a:r>
          </a:p>
          <a:p>
            <a:pPr lvl="1"/>
            <a:r>
              <a:rPr lang="nb-NO"/>
              <a:t>Skolen starter uke 34, 18. august.</a:t>
            </a:r>
          </a:p>
          <a:p>
            <a:r>
              <a:rPr lang="nb-NO"/>
              <a:t>Gratis skoleskyss ved farlig skolevei og lang nok avstand. Er dere usikker kan dere kontakte Wenche Blix Strokkenes</a:t>
            </a:r>
          </a:p>
          <a:p>
            <a:pPr lvl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024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14722E-45CD-6F3A-CD93-4561A83F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2" y="1036561"/>
            <a:ext cx="7467596" cy="411239"/>
          </a:xfrm>
        </p:spPr>
        <p:txBody>
          <a:bodyPr>
            <a:normAutofit fontScale="90000"/>
          </a:bodyPr>
          <a:lstStyle/>
          <a:p>
            <a:r>
              <a:rPr lang="nb-NO"/>
              <a:t>Inndeling av skoledag – et eksempel på ukeplan for 1. klasse:</a:t>
            </a:r>
          </a:p>
        </p:txBody>
      </p:sp>
      <p:pic>
        <p:nvPicPr>
          <p:cNvPr id="4" name="Plassholder for innhold 3" descr="Et bilde som inneholder tekst, skjermbilde, tegnefilm&#10;&#10;Innhold generert av kunstig intelligens kan være feil.">
            <a:extLst>
              <a:ext uri="{FF2B5EF4-FFF2-40B4-BE49-F238E27FC236}">
                <a16:creationId xmlns:a16="http://schemas.microsoft.com/office/drawing/2014/main" id="{0EF400F0-1374-6B4E-BA39-D9A8975AD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8455" y="1871132"/>
            <a:ext cx="5387488" cy="4396620"/>
          </a:xfrm>
        </p:spPr>
      </p:pic>
    </p:spTree>
    <p:extLst>
      <p:ext uri="{BB962C8B-B14F-4D97-AF65-F5344CB8AC3E}">
        <p14:creationId xmlns:p14="http://schemas.microsoft.com/office/powerpoint/2010/main" val="737940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2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5" name="Straight Connector 18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20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22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B7D7DBB-10EA-771A-B93C-86128BFA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err="1">
                <a:solidFill>
                  <a:srgbClr val="262626"/>
                </a:solidFill>
              </a:rPr>
              <a:t>Når</a:t>
            </a:r>
            <a:r>
              <a:rPr lang="en-US" sz="2800">
                <a:solidFill>
                  <a:srgbClr val="262626"/>
                </a:solidFill>
              </a:rPr>
              <a:t> det er </a:t>
            </a:r>
            <a:r>
              <a:rPr lang="en-US" sz="2800" err="1">
                <a:solidFill>
                  <a:srgbClr val="262626"/>
                </a:solidFill>
              </a:rPr>
              <a:t>skole</a:t>
            </a:r>
            <a:r>
              <a:rPr lang="en-US" sz="2800">
                <a:solidFill>
                  <a:srgbClr val="262626"/>
                </a:solidFill>
              </a:rPr>
              <a:t>, </a:t>
            </a:r>
            <a:r>
              <a:rPr lang="en-US" sz="2800" err="1">
                <a:solidFill>
                  <a:srgbClr val="262626"/>
                </a:solidFill>
              </a:rPr>
              <a:t>og</a:t>
            </a:r>
            <a:r>
              <a:rPr lang="en-US" sz="2800">
                <a:solidFill>
                  <a:srgbClr val="262626"/>
                </a:solidFill>
              </a:rPr>
              <a:t> </a:t>
            </a:r>
            <a:r>
              <a:rPr lang="en-US" sz="2800" err="1">
                <a:solidFill>
                  <a:srgbClr val="262626"/>
                </a:solidFill>
              </a:rPr>
              <a:t>når</a:t>
            </a:r>
            <a:r>
              <a:rPr lang="en-US" sz="2800">
                <a:solidFill>
                  <a:srgbClr val="262626"/>
                </a:solidFill>
              </a:rPr>
              <a:t> det er AKS/SFO</a:t>
            </a:r>
          </a:p>
        </p:txBody>
      </p:sp>
      <p:cxnSp>
        <p:nvCxnSpPr>
          <p:cNvPr id="39" name="Straight Connector 28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CDA41E0-1D00-7920-6664-3E589024E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493774"/>
            <a:ext cx="3660057" cy="338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</a:rPr>
              <a:t>1-2 kl. </a:t>
            </a:r>
            <a:r>
              <a:rPr lang="en-US" dirty="0">
                <a:solidFill>
                  <a:schemeClr val="tx1"/>
                </a:solidFill>
              </a:rPr>
              <a:t>Har </a:t>
            </a:r>
            <a:r>
              <a:rPr lang="en-US" err="1">
                <a:solidFill>
                  <a:schemeClr val="tx1"/>
                </a:solidFill>
              </a:rPr>
              <a:t>tre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kortdager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skolen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uken</a:t>
            </a:r>
            <a:endParaRPr lang="en-US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</a:rPr>
              <a:t>3-4 kl. </a:t>
            </a:r>
            <a:r>
              <a:rPr lang="en-US" dirty="0">
                <a:solidFill>
                  <a:schemeClr val="tx1"/>
                </a:solidFill>
              </a:rPr>
              <a:t>Har </a:t>
            </a:r>
            <a:r>
              <a:rPr lang="en-US">
                <a:solidFill>
                  <a:schemeClr val="tx1"/>
                </a:solidFill>
              </a:rPr>
              <a:t>to </a:t>
            </a:r>
            <a:r>
              <a:rPr lang="en-US" dirty="0" err="1">
                <a:solidFill>
                  <a:schemeClr val="tx1"/>
                </a:solidFill>
              </a:rPr>
              <a:t>kortdager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skolen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uken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</a:rPr>
              <a:t>AKS (</a:t>
            </a:r>
            <a:r>
              <a:rPr lang="en-US" err="1">
                <a:solidFill>
                  <a:schemeClr val="tx1"/>
                </a:solidFill>
              </a:rPr>
              <a:t>aktivitetsskole</a:t>
            </a:r>
            <a:r>
              <a:rPr lang="en-US">
                <a:solidFill>
                  <a:schemeClr val="tx1"/>
                </a:solidFill>
              </a:rPr>
              <a:t>) er et gratis </a:t>
            </a:r>
            <a:r>
              <a:rPr lang="en-US" err="1">
                <a:solidFill>
                  <a:schemeClr val="tx1"/>
                </a:solidFill>
              </a:rPr>
              <a:t>tilbud</a:t>
            </a:r>
            <a:r>
              <a:rPr lang="en-US">
                <a:solidFill>
                  <a:schemeClr val="tx1"/>
                </a:solidFill>
              </a:rPr>
              <a:t> for </a:t>
            </a:r>
            <a:r>
              <a:rPr lang="en-US" err="1">
                <a:solidFill>
                  <a:schemeClr val="tx1"/>
                </a:solidFill>
              </a:rPr>
              <a:t>elevene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på</a:t>
            </a:r>
            <a:r>
              <a:rPr lang="en-US">
                <a:solidFill>
                  <a:schemeClr val="tx1"/>
                </a:solidFill>
              </a:rPr>
              <a:t> 1-4 </a:t>
            </a:r>
            <a:r>
              <a:rPr lang="en-US" err="1">
                <a:solidFill>
                  <a:schemeClr val="tx1"/>
                </a:solidFill>
              </a:rPr>
              <a:t>trinn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fra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skoleslutt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til</a:t>
            </a:r>
            <a:r>
              <a:rPr lang="en-US">
                <a:solidFill>
                  <a:schemeClr val="tx1"/>
                </a:solidFill>
              </a:rPr>
              <a:t> kl 14.05. Etter </a:t>
            </a:r>
            <a:r>
              <a:rPr lang="en-US" err="1">
                <a:solidFill>
                  <a:schemeClr val="tx1"/>
                </a:solidFill>
              </a:rPr>
              <a:t>dette</a:t>
            </a:r>
            <a:r>
              <a:rPr lang="en-US">
                <a:solidFill>
                  <a:schemeClr val="tx1"/>
                </a:solidFill>
              </a:rPr>
              <a:t> er det SFO</a:t>
            </a:r>
            <a:r>
              <a:rPr lang="en-US" dirty="0">
                <a:solidFill>
                  <a:schemeClr val="tx1"/>
                </a:solidFill>
              </a:rPr>
              <a:t> for alle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DE1EE1A6-32F9-0F5D-1820-84C4AA6DE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746664"/>
              </p:ext>
            </p:extLst>
          </p:nvPr>
        </p:nvGraphicFramePr>
        <p:xfrm>
          <a:off x="5273965" y="2386508"/>
          <a:ext cx="5975926" cy="2976436"/>
        </p:xfrm>
        <a:graphic>
          <a:graphicData uri="http://schemas.openxmlformats.org/drawingml/2006/table">
            <a:tbl>
              <a:tblPr firstRow="1" firstCol="1" bandRow="1"/>
              <a:tblGrid>
                <a:gridCol w="1302326">
                  <a:extLst>
                    <a:ext uri="{9D8B030D-6E8A-4147-A177-3AD203B41FA5}">
                      <a16:colId xmlns:a16="http://schemas.microsoft.com/office/drawing/2014/main" val="2407068335"/>
                    </a:ext>
                  </a:extLst>
                </a:gridCol>
                <a:gridCol w="810186">
                  <a:extLst>
                    <a:ext uri="{9D8B030D-6E8A-4147-A177-3AD203B41FA5}">
                      <a16:colId xmlns:a16="http://schemas.microsoft.com/office/drawing/2014/main" val="1144393153"/>
                    </a:ext>
                  </a:extLst>
                </a:gridCol>
                <a:gridCol w="1133587">
                  <a:extLst>
                    <a:ext uri="{9D8B030D-6E8A-4147-A177-3AD203B41FA5}">
                      <a16:colId xmlns:a16="http://schemas.microsoft.com/office/drawing/2014/main" val="4494959"/>
                    </a:ext>
                  </a:extLst>
                </a:gridCol>
                <a:gridCol w="884042">
                  <a:extLst>
                    <a:ext uri="{9D8B030D-6E8A-4147-A177-3AD203B41FA5}">
                      <a16:colId xmlns:a16="http://schemas.microsoft.com/office/drawing/2014/main" val="573037076"/>
                    </a:ext>
                  </a:extLst>
                </a:gridCol>
                <a:gridCol w="1110775">
                  <a:extLst>
                    <a:ext uri="{9D8B030D-6E8A-4147-A177-3AD203B41FA5}">
                      <a16:colId xmlns:a16="http://schemas.microsoft.com/office/drawing/2014/main" val="1625003410"/>
                    </a:ext>
                  </a:extLst>
                </a:gridCol>
                <a:gridCol w="735010">
                  <a:extLst>
                    <a:ext uri="{9D8B030D-6E8A-4147-A177-3AD203B41FA5}">
                      <a16:colId xmlns:a16="http://schemas.microsoft.com/office/drawing/2014/main" val="3334964023"/>
                    </a:ext>
                  </a:extLst>
                </a:gridCol>
              </a:tblGrid>
              <a:tr h="2594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kern="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210" marR="812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Mandag</a:t>
                      </a: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Tirsdag</a:t>
                      </a: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Onsdag</a:t>
                      </a: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Torsdag</a:t>
                      </a: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Fredag</a:t>
                      </a: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034780"/>
                  </a:ext>
                </a:extLst>
              </a:tr>
              <a:tr h="6114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Morgen SFO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07.15-08.30</a:t>
                      </a:r>
                    </a:p>
                  </a:txBody>
                  <a:tcPr marL="81210" marR="812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1-4 kl.</a:t>
                      </a: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1-4 kl.</a:t>
                      </a: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1-4 kl.</a:t>
                      </a: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1-4 kl.</a:t>
                      </a: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1-4 kl.</a:t>
                      </a: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688906"/>
                  </a:ext>
                </a:extLst>
              </a:tr>
              <a:tr h="6114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Skole 08.30-12.20</a:t>
                      </a:r>
                    </a:p>
                  </a:txBody>
                  <a:tcPr marL="81210" marR="812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Skole</a:t>
                      </a: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Skole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Skole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Skole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Skole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901771"/>
                  </a:ext>
                </a:extLst>
              </a:tr>
              <a:tr h="4911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AKS 12.20-14.05</a:t>
                      </a:r>
                    </a:p>
                  </a:txBody>
                  <a:tcPr marL="81210" marR="812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 kl.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(3-4 kl.)</a:t>
                      </a: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 kl.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(1-2 kl. skole)</a:t>
                      </a:r>
                    </a:p>
                  </a:txBody>
                  <a:tcPr marL="81210" marR="812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 kl.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(3-4 kl.)</a:t>
                      </a:r>
                    </a:p>
                  </a:txBody>
                  <a:tcPr marL="81210" marR="812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 kl.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(1-2 kl. skole)</a:t>
                      </a:r>
                    </a:p>
                  </a:txBody>
                  <a:tcPr marL="81210" marR="812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 kl.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(3-4 kl.)</a:t>
                      </a:r>
                    </a:p>
                  </a:txBody>
                  <a:tcPr marL="81210" marR="812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190523"/>
                  </a:ext>
                </a:extLst>
              </a:tr>
              <a:tr h="7229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Ettermiddags SFO 14.05-16.15</a:t>
                      </a:r>
                    </a:p>
                  </a:txBody>
                  <a:tcPr marL="81210" marR="812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1-4 kl.</a:t>
                      </a: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1-4 kl.</a:t>
                      </a: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1-4 kl.</a:t>
                      </a: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1-4 kl.</a:t>
                      </a: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1-4 kl.</a:t>
                      </a:r>
                    </a:p>
                  </a:txBody>
                  <a:tcPr marL="81210" marR="8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794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118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31739A-AAEB-E569-4005-18F9E05E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Betaling og </a:t>
            </a:r>
            <a:r>
              <a:rPr lang="nb-NO" dirty="0" err="1"/>
              <a:t>oppholdskategorier</a:t>
            </a:r>
            <a:endParaRPr lang="nb-NO"/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9B3C22A3-BB72-AC9B-6139-B46ECA8BF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6523" y="757197"/>
            <a:ext cx="5519532" cy="5343606"/>
          </a:xfrm>
        </p:spPr>
      </p:pic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008E7958-DCC1-DA0D-750F-8E92156E5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Dere kan velge mellom 4 </a:t>
            </a:r>
            <a:r>
              <a:rPr lang="nb-NO" dirty="0" err="1"/>
              <a:t>oppholdskategorier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På 12 timer gratis SFO er det påført hvor mange timer det er for hver økt, så merker dere av det dere ønsker å benytte.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På morgenplass har du kjøpt morgener og kan i tillegg benytte inntil tre ettermiddager på SFO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På ettermiddags SFO har dere kjøpt opp de siste to dagene på ettermiddagen</a:t>
            </a:r>
          </a:p>
        </p:txBody>
      </p:sp>
    </p:spTree>
    <p:extLst>
      <p:ext uri="{BB962C8B-B14F-4D97-AF65-F5344CB8AC3E}">
        <p14:creationId xmlns:p14="http://schemas.microsoft.com/office/powerpoint/2010/main" val="142256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E73A8C-35A1-480F-1817-E42BBF9F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Tilvenning SFO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7C4C4A-ABB2-80C6-7E02-CA642B9C1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/>
              <a:t>Når det er SFO er vi i kantina i idrettshallen</a:t>
            </a:r>
          </a:p>
          <a:p>
            <a:r>
              <a:rPr lang="nb-NO"/>
              <a:t>Åpningstid: 07.15-16.15</a:t>
            </a:r>
          </a:p>
          <a:p>
            <a:r>
              <a:rPr lang="nb-NO"/>
              <a:t>Dere kjenner deres barn om dere trenger å være tilstede i en periode</a:t>
            </a:r>
          </a:p>
          <a:p>
            <a:r>
              <a:rPr lang="nb-NO"/>
              <a:t>Ta med nok mat for å dekke hele dagens behov. Også når det er skole og SFO på ettermiddagen</a:t>
            </a:r>
          </a:p>
          <a:p>
            <a:r>
              <a:rPr lang="nb-NO"/>
              <a:t>Innesko er lurt å ha</a:t>
            </a:r>
          </a:p>
          <a:p>
            <a:r>
              <a:rPr lang="nb-NO"/>
              <a:t>I ferier benytter vi idrettshallen også</a:t>
            </a:r>
          </a:p>
          <a:p>
            <a:r>
              <a:rPr lang="nb-NO"/>
              <a:t>I ferier kan vi lage litt varmmat eller annen servering. Dette gir vi beskjed om</a:t>
            </a:r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255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E7D615-32DA-7323-9285-FC39F33E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Eventuelle spørsmål og omvisning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41891C-B470-296F-8012-937EF8D67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099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BDA7FF-2D25-5457-05EF-DC5B3456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Saksliste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D74BFC-A7C1-4B03-2C04-A62F1A823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nb-NO" sz="1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Presentasjon av administrasjon og personalet på SFO</a:t>
            </a:r>
          </a:p>
          <a:p>
            <a:pPr marL="342900" indent="-342900">
              <a:lnSpc>
                <a:spcPct val="150000"/>
              </a:lnSpc>
              <a:buSzPct val="114999"/>
              <a:buFont typeface="Times New Roman" panose="02020603050405020304" pitchFamily="18" charset="0"/>
              <a:buChar char="-"/>
            </a:pPr>
            <a:r>
              <a:rPr lang="nb-NO" sz="1800" kern="100">
                <a:latin typeface="Times New Roman"/>
                <a:ea typeface="Calibri"/>
                <a:cs typeface="Times New Roman"/>
              </a:rPr>
              <a:t>Forventninger til skolestart</a:t>
            </a:r>
          </a:p>
          <a:p>
            <a:pPr marL="34290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nb-NO" sz="1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Skole/hjem samarbeid</a:t>
            </a:r>
          </a:p>
          <a:p>
            <a:pPr marL="34290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nb-NO" sz="1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Innmelding til skolen og SFO</a:t>
            </a: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nb-NO" sz="1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SFO opphold</a:t>
            </a: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nb-NO" sz="1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Tilvenning SFO</a:t>
            </a: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nb-NO" sz="1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Eventuelle spørsmål dere har om overgangen barnehage-skole</a:t>
            </a:r>
          </a:p>
          <a:p>
            <a:pPr marL="342900" lvl="0" indent="-342900">
              <a:lnSpc>
                <a:spcPct val="150000"/>
              </a:lnSpc>
              <a:spcAft>
                <a:spcPts val="200"/>
              </a:spcAft>
              <a:buFont typeface="Times New Roman" panose="02020603050405020304" pitchFamily="18" charset="0"/>
              <a:buChar char="-"/>
            </a:pPr>
            <a:r>
              <a:rPr lang="nb-NO" sz="1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Omvisning på skolen</a:t>
            </a:r>
          </a:p>
        </p:txBody>
      </p:sp>
    </p:spTree>
    <p:extLst>
      <p:ext uri="{BB962C8B-B14F-4D97-AF65-F5344CB8AC3E}">
        <p14:creationId xmlns:p14="http://schemas.microsoft.com/office/powerpoint/2010/main" val="354638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2D0EC9-5789-C67B-C2C6-9CCCBDF2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Presentasjon av administrasjon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11948F-53A4-5630-10B4-9ECB10913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Rektor – Hilde Anita Nyland</a:t>
            </a:r>
          </a:p>
          <a:p>
            <a:r>
              <a:rPr lang="nb-NO"/>
              <a:t>Inspektør – Dagfinn Antonsen</a:t>
            </a:r>
          </a:p>
          <a:p>
            <a:r>
              <a:rPr lang="nb-NO"/>
              <a:t>Inspektør og </a:t>
            </a:r>
            <a:r>
              <a:rPr lang="nb-NO" err="1"/>
              <a:t>spes.ped</a:t>
            </a:r>
            <a:r>
              <a:rPr lang="nb-NO"/>
              <a:t> koordinator – Trine Amundsen</a:t>
            </a:r>
          </a:p>
          <a:p>
            <a:r>
              <a:rPr lang="nb-NO"/>
              <a:t>Kontormedarbeider – Wenche Blix Strokkenes</a:t>
            </a:r>
          </a:p>
          <a:p>
            <a:r>
              <a:rPr lang="nb-NO"/>
              <a:t>Fagleder SFO – Cecilie Masterbakk</a:t>
            </a:r>
          </a:p>
        </p:txBody>
      </p:sp>
    </p:spTree>
    <p:extLst>
      <p:ext uri="{BB962C8B-B14F-4D97-AF65-F5344CB8AC3E}">
        <p14:creationId xmlns:p14="http://schemas.microsoft.com/office/powerpoint/2010/main" val="364146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5EA027-9ECA-B5BF-D63D-3CCFA0B0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Personalet på SFO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0952D8-7837-8CEF-3D7B-A8C0BB061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sz="2000"/>
              <a:t>Cecilie Masterbakk</a:t>
            </a:r>
            <a:r>
              <a:rPr lang="nb-NO" sz="2000" dirty="0"/>
              <a:t> - fagleder</a:t>
            </a:r>
            <a:endParaRPr lang="nb-NO" sz="2000"/>
          </a:p>
          <a:p>
            <a:r>
              <a:rPr lang="nb-NO" sz="2000"/>
              <a:t>Inger Rotnes </a:t>
            </a:r>
            <a:r>
              <a:rPr lang="nb-NO" sz="2000" err="1"/>
              <a:t>Spansgaard</a:t>
            </a:r>
            <a:r>
              <a:rPr lang="nb-NO" sz="2000"/>
              <a:t> – baseleder</a:t>
            </a:r>
          </a:p>
          <a:p>
            <a:r>
              <a:rPr lang="nb-NO" sz="2000"/>
              <a:t>Lill-Eve Nikolaisen</a:t>
            </a:r>
          </a:p>
          <a:p>
            <a:r>
              <a:rPr lang="nb-NO" sz="2000"/>
              <a:t>Cecilie Gjerde </a:t>
            </a:r>
          </a:p>
          <a:p>
            <a:r>
              <a:rPr lang="nb-NO" sz="2000"/>
              <a:t>Kjerstin Pedersen </a:t>
            </a:r>
          </a:p>
          <a:p>
            <a:r>
              <a:rPr lang="nb-NO" sz="2000"/>
              <a:t>Thomas Dørum </a:t>
            </a:r>
          </a:p>
          <a:p>
            <a:r>
              <a:rPr lang="nb-NO" sz="2000"/>
              <a:t>Kjerstin Olea Presthus </a:t>
            </a:r>
          </a:p>
          <a:p>
            <a:r>
              <a:rPr lang="nb-NO" sz="2000"/>
              <a:t>Silje </a:t>
            </a:r>
            <a:r>
              <a:rPr lang="nb-NO" sz="2000" err="1"/>
              <a:t>Nestun</a:t>
            </a:r>
            <a:endParaRPr lang="nb-NO" sz="2000"/>
          </a:p>
          <a:p>
            <a:r>
              <a:rPr lang="nb-NO" sz="2000"/>
              <a:t>Lena Larsen</a:t>
            </a:r>
          </a:p>
          <a:p>
            <a:r>
              <a:rPr lang="nb-NO" sz="2000"/>
              <a:t>Marianne Fjelldal</a:t>
            </a:r>
          </a:p>
          <a:p>
            <a:r>
              <a:rPr lang="nb-NO" sz="2000"/>
              <a:t>Wenche Blix Strokkenes</a:t>
            </a:r>
          </a:p>
        </p:txBody>
      </p:sp>
    </p:spTree>
    <p:extLst>
      <p:ext uri="{BB962C8B-B14F-4D97-AF65-F5344CB8AC3E}">
        <p14:creationId xmlns:p14="http://schemas.microsoft.com/office/powerpoint/2010/main" val="100392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C07029-1966-B833-8D0E-04CAF36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Inndeling skole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4E443B-AABE-9C3E-3E95-C3CAA8C5A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Småtrinnet 1.-4.trinn</a:t>
            </a:r>
          </a:p>
          <a:p>
            <a:pPr>
              <a:buSzPct val="114999"/>
            </a:pPr>
            <a:r>
              <a:rPr lang="nb-NO"/>
              <a:t>Mellomtrinnet 5.-7.trinn</a:t>
            </a:r>
          </a:p>
          <a:p>
            <a:pPr>
              <a:buSzPct val="114999"/>
            </a:pPr>
            <a:r>
              <a:rPr lang="nb-NO"/>
              <a:t>Ungdomstrinnet 8.-10.trinn</a:t>
            </a:r>
          </a:p>
          <a:p>
            <a:pPr>
              <a:buSzPct val="114999"/>
            </a:pPr>
            <a:r>
              <a:rPr lang="nb-NO"/>
              <a:t>Inneværende år er vi 192 elever til sammen på skolen.</a:t>
            </a:r>
          </a:p>
          <a:p>
            <a:pPr>
              <a:buSzPct val="114999"/>
            </a:pPr>
            <a:endParaRPr lang="nb-NO"/>
          </a:p>
          <a:p>
            <a:pPr>
              <a:buSzPct val="114999"/>
            </a:pPr>
            <a:r>
              <a:rPr lang="nb-NO"/>
              <a:t>1.klasse til høsten er 19 elever. </a:t>
            </a:r>
          </a:p>
        </p:txBody>
      </p:sp>
    </p:spTree>
    <p:extLst>
      <p:ext uri="{BB962C8B-B14F-4D97-AF65-F5344CB8AC3E}">
        <p14:creationId xmlns:p14="http://schemas.microsoft.com/office/powerpoint/2010/main" val="271888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AFEA5E-D972-C0E3-CC9B-211A9A01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Relasjonsnormer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86F3C721-3907-6C57-67A9-E6C105866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2850" y="2556932"/>
            <a:ext cx="5966298" cy="3318936"/>
          </a:xfrm>
        </p:spPr>
      </p:pic>
    </p:spTree>
    <p:extLst>
      <p:ext uri="{BB962C8B-B14F-4D97-AF65-F5344CB8AC3E}">
        <p14:creationId xmlns:p14="http://schemas.microsoft.com/office/powerpoint/2010/main" val="356821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A56546-8EF9-E425-4B28-25E87E79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171" y="982132"/>
            <a:ext cx="9337427" cy="844714"/>
          </a:xfrm>
        </p:spPr>
        <p:txBody>
          <a:bodyPr>
            <a:normAutofit fontScale="90000"/>
          </a:bodyPr>
          <a:lstStyle/>
          <a:p>
            <a:r>
              <a:rPr lang="nb-NO"/>
              <a:t>Autoritativ klasseledelse – kan dette også beskrive foreldrerollen?</a:t>
            </a:r>
          </a:p>
        </p:txBody>
      </p:sp>
      <p:pic>
        <p:nvPicPr>
          <p:cNvPr id="4" name="Plassholder for innhold 3" descr="Et bilde som inneholder tekst, skjermbilde&#10;&#10;Innhold generert av kunstig intelligens kan være feil.">
            <a:extLst>
              <a:ext uri="{FF2B5EF4-FFF2-40B4-BE49-F238E27FC236}">
                <a16:creationId xmlns:a16="http://schemas.microsoft.com/office/drawing/2014/main" id="{29A83CA7-385F-E944-EDB7-A762B4C3F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661" y="2058702"/>
            <a:ext cx="6544752" cy="4051627"/>
          </a:xfrm>
        </p:spPr>
      </p:pic>
    </p:spTree>
    <p:extLst>
      <p:ext uri="{BB962C8B-B14F-4D97-AF65-F5344CB8AC3E}">
        <p14:creationId xmlns:p14="http://schemas.microsoft.com/office/powerpoint/2010/main" val="36123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28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7" name="Straight Connector 34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36">
            <a:extLst>
              <a:ext uri="{FF2B5EF4-FFF2-40B4-BE49-F238E27FC236}">
                <a16:creationId xmlns:a16="http://schemas.microsoft.com/office/drawing/2014/main" id="{263958DE-3089-4707-A79D-8ADBDE597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38">
            <a:extLst>
              <a:ext uri="{FF2B5EF4-FFF2-40B4-BE49-F238E27FC236}">
                <a16:creationId xmlns:a16="http://schemas.microsoft.com/office/drawing/2014/main" id="{7C81077B-766D-44B3-909D-A26D42DA9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CC93258-4B7E-4DC5-AE91-AFAAD833A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0" name="Rectangle 40">
              <a:extLst>
                <a:ext uri="{FF2B5EF4-FFF2-40B4-BE49-F238E27FC236}">
                  <a16:creationId xmlns:a16="http://schemas.microsoft.com/office/drawing/2014/main" id="{05610CE6-9E44-431C-9AFA-E552B5D5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B4315B7-9CDC-4449-9705-67DAFE6F7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1" name="Picture 42">
              <a:extLst>
                <a:ext uri="{FF2B5EF4-FFF2-40B4-BE49-F238E27FC236}">
                  <a16:creationId xmlns:a16="http://schemas.microsoft.com/office/drawing/2014/main" id="{32D66995-395F-42A2-AB99-8B0E853BA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108A0215-677F-2991-4D88-C3668C90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279" y="1041401"/>
            <a:ext cx="6528018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Den som bestemt setter ned foten i opprørt hav, skaper bare større bølger</a:t>
            </a:r>
          </a:p>
        </p:txBody>
      </p:sp>
      <p:pic>
        <p:nvPicPr>
          <p:cNvPr id="4" name="Plassholder for innhold 3" descr="Et bilde som inneholder klær, maling, Menneskeansikt, person&#10;&#10;Innhold generert av kunstig intelligens kan være feil.">
            <a:extLst>
              <a:ext uri="{FF2B5EF4-FFF2-40B4-BE49-F238E27FC236}">
                <a16:creationId xmlns:a16="http://schemas.microsoft.com/office/drawing/2014/main" id="{6B037D1C-BBBC-572C-8454-53C455F52EB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650" r="14310"/>
          <a:stretch/>
        </p:blipFill>
        <p:spPr>
          <a:xfrm>
            <a:off x="1081874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C4AED10-D735-4820-BE3F-7B5DE8BBC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2168" y="352213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59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D636E6-9D5F-3012-47CE-F9B8604D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Forventninger til skolestart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162392-7F19-16D8-E69F-82D307F06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/>
              <a:t>En viss grad av selvstendighet (påkledning, dobesøk, dusjing, ta vare på egne ting etc.)</a:t>
            </a:r>
          </a:p>
          <a:p>
            <a:pPr>
              <a:buSzPct val="114999"/>
            </a:pPr>
            <a:r>
              <a:rPr lang="nb-NO" dirty="0"/>
              <a:t>Blyantgrep og bokstaver. Ikke stress med dette. </a:t>
            </a:r>
          </a:p>
          <a:p>
            <a:pPr>
              <a:buSzPct val="114999"/>
            </a:pPr>
            <a:r>
              <a:rPr lang="nb-NO" dirty="0"/>
              <a:t>Skolegården er ikke fullstendig inngjerdet slik som barnehagen</a:t>
            </a:r>
          </a:p>
          <a:p>
            <a:pPr>
              <a:buSzPct val="114999"/>
            </a:pPr>
            <a:r>
              <a:rPr lang="nb-NO" dirty="0"/>
              <a:t>Oppfølging av foreldre/foresatte</a:t>
            </a:r>
          </a:p>
          <a:p>
            <a:pPr>
              <a:buSzPct val="114999"/>
            </a:pPr>
            <a:r>
              <a:rPr lang="nb-NO" dirty="0"/>
              <a:t>Arbeid for et godt skolemiljø. Her har foreldrene en viktig rolle! Kan du være en god forelder til hele gruppa? Alle trenger ikke være bestevenner, men skolevenner. </a:t>
            </a:r>
          </a:p>
          <a:p>
            <a:pPr>
              <a:buSzPct val="114999"/>
            </a:pPr>
            <a:endParaRPr lang="nb-NO"/>
          </a:p>
          <a:p>
            <a:pPr>
              <a:buSzPct val="114999"/>
            </a:pPr>
            <a:endParaRPr lang="nb-NO"/>
          </a:p>
          <a:p>
            <a:pPr>
              <a:buSzPct val="114999"/>
            </a:pPr>
            <a:endParaRPr lang="nb-NO"/>
          </a:p>
          <a:p>
            <a:pPr>
              <a:buSzPct val="114999"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94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Grønngul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TM02900743[[fn=Økologisk]]</Templat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Organisk</vt:lpstr>
      <vt:lpstr>PowerPoint-presentasjon</vt:lpstr>
      <vt:lpstr>Saksliste</vt:lpstr>
      <vt:lpstr>Presentasjon av administrasjon</vt:lpstr>
      <vt:lpstr>Personalet på SFO</vt:lpstr>
      <vt:lpstr>Inndeling skole</vt:lpstr>
      <vt:lpstr>Relasjonsnormer</vt:lpstr>
      <vt:lpstr>Autoritativ klasseledelse – kan dette også beskrive foreldrerollen?</vt:lpstr>
      <vt:lpstr>Den som bestemt setter ned foten i opprørt hav, skaper bare større bølger</vt:lpstr>
      <vt:lpstr>Forventninger til skolestart</vt:lpstr>
      <vt:lpstr>Håvard Tjora - Til diskusjon. Hva tenker du om dette utsagnet?</vt:lpstr>
      <vt:lpstr>Skole/SFO/hjem samarbeid</vt:lpstr>
      <vt:lpstr>Innmelding til skolen og SFO</vt:lpstr>
      <vt:lpstr>Inndeling av skoledag – et eksempel på ukeplan for 1. klasse:</vt:lpstr>
      <vt:lpstr>Når det er skole, og når det er AKS/SFO</vt:lpstr>
      <vt:lpstr>Betaling og oppholdskategorier</vt:lpstr>
      <vt:lpstr>Tilvenning SFO</vt:lpstr>
      <vt:lpstr>Eventuelle spørsmål og omvisning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Cecilie Lundberg</dc:creator>
  <cp:revision>10</cp:revision>
  <dcterms:created xsi:type="dcterms:W3CDTF">2024-02-12T10:52:13Z</dcterms:created>
  <dcterms:modified xsi:type="dcterms:W3CDTF">2025-02-13T09:37:18Z</dcterms:modified>
</cp:coreProperties>
</file>